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3" r:id="rId8"/>
    <p:sldId id="264" r:id="rId9"/>
    <p:sldId id="266" r:id="rId10"/>
    <p:sldId id="267" r:id="rId11"/>
    <p:sldId id="268" r:id="rId12"/>
    <p:sldId id="269" r:id="rId13"/>
    <p:sldId id="270" r:id="rId14"/>
    <p:sldId id="271" r:id="rId15"/>
    <p:sldId id="272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8FF9D13-629B-4E57-B1F1-FEBBF9537A5C}" type="datetimeFigureOut">
              <a:rPr lang="en-US" smtClean="0"/>
              <a:pPr/>
              <a:t>10/13/2019</a:t>
            </a:fld>
            <a:endParaRPr lang="en-IN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en-IN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5C1C1CC1-C96D-4656-9036-59EC7B33E50E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FF9D13-629B-4E57-B1F1-FEBBF9537A5C}" type="datetimeFigureOut">
              <a:rPr lang="en-US" smtClean="0"/>
              <a:pPr/>
              <a:t>10/13/2019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1C1CC1-C96D-4656-9036-59EC7B33E50E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FF9D13-629B-4E57-B1F1-FEBBF9537A5C}" type="datetimeFigureOut">
              <a:rPr lang="en-US" smtClean="0"/>
              <a:pPr/>
              <a:t>10/13/2019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1C1CC1-C96D-4656-9036-59EC7B33E50E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FF9D13-629B-4E57-B1F1-FEBBF9537A5C}" type="datetimeFigureOut">
              <a:rPr lang="en-US" smtClean="0"/>
              <a:pPr/>
              <a:t>10/13/2019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1C1CC1-C96D-4656-9036-59EC7B33E50E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FF9D13-629B-4E57-B1F1-FEBBF9537A5C}" type="datetimeFigureOut">
              <a:rPr lang="en-US" smtClean="0"/>
              <a:pPr/>
              <a:t>10/13/2019</a:t>
            </a:fld>
            <a:endParaRPr lang="en-I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1C1CC1-C96D-4656-9036-59EC7B33E50E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FF9D13-629B-4E57-B1F1-FEBBF9537A5C}" type="datetimeFigureOut">
              <a:rPr lang="en-US" smtClean="0"/>
              <a:pPr/>
              <a:t>10/13/2019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1C1CC1-C96D-4656-9036-59EC7B33E50E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FF9D13-629B-4E57-B1F1-FEBBF9537A5C}" type="datetimeFigureOut">
              <a:rPr lang="en-US" smtClean="0"/>
              <a:pPr/>
              <a:t>10/13/2019</a:t>
            </a:fld>
            <a:endParaRPr lang="en-I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1C1CC1-C96D-4656-9036-59EC7B33E50E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FF9D13-629B-4E57-B1F1-FEBBF9537A5C}" type="datetimeFigureOut">
              <a:rPr lang="en-US" smtClean="0"/>
              <a:pPr/>
              <a:t>10/13/2019</a:t>
            </a:fld>
            <a:endParaRPr lang="en-I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1C1CC1-C96D-4656-9036-59EC7B33E50E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8FF9D13-629B-4E57-B1F1-FEBBF9537A5C}" type="datetimeFigureOut">
              <a:rPr lang="en-US" smtClean="0"/>
              <a:pPr/>
              <a:t>10/13/2019</a:t>
            </a:fld>
            <a:endParaRPr lang="en-I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1C1CC1-C96D-4656-9036-59EC7B33E50E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58FF9D13-629B-4E57-B1F1-FEBBF9537A5C}" type="datetimeFigureOut">
              <a:rPr lang="en-US" smtClean="0"/>
              <a:pPr/>
              <a:t>10/13/2019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C1C1CC1-C96D-4656-9036-59EC7B33E50E}" type="slidenum">
              <a:rPr lang="en-IN" smtClean="0"/>
              <a:pPr/>
              <a:t>‹#›</a:t>
            </a:fld>
            <a:endParaRPr lang="en-IN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8FF9D13-629B-4E57-B1F1-FEBBF9537A5C}" type="datetimeFigureOut">
              <a:rPr lang="en-US" smtClean="0"/>
              <a:pPr/>
              <a:t>10/13/2019</a:t>
            </a:fld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C1C1CC1-C96D-4656-9036-59EC7B33E50E}" type="slidenum">
              <a:rPr lang="en-IN" smtClean="0"/>
              <a:pPr/>
              <a:t>‹#›</a:t>
            </a:fld>
            <a:endParaRPr lang="en-IN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58FF9D13-629B-4E57-B1F1-FEBBF9537A5C}" type="datetimeFigureOut">
              <a:rPr lang="en-US" smtClean="0"/>
              <a:pPr/>
              <a:t>10/13/2019</a:t>
            </a:fld>
            <a:endParaRPr lang="en-IN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IN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C1C1CC1-C96D-4656-9036-59EC7B33E50E}" type="slidenum">
              <a:rPr lang="en-IN" smtClean="0"/>
              <a:pPr/>
              <a:t>‹#›</a:t>
            </a:fld>
            <a:endParaRPr lang="en-I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normAutofit/>
          </a:bodyPr>
          <a:lstStyle/>
          <a:p>
            <a:pPr algn="ctr"/>
            <a:r>
              <a:rPr lang="en-US" sz="4400" u="sng" dirty="0" smtClean="0">
                <a:solidFill>
                  <a:srgbClr val="FFFF00"/>
                </a:solidFill>
                <a:effectLst/>
                <a:latin typeface="Aharoni" pitchFamily="2" charset="-79"/>
                <a:cs typeface="Aharoni" pitchFamily="2" charset="-79"/>
              </a:rPr>
              <a:t>Triratnas Of Jainism</a:t>
            </a:r>
            <a:endParaRPr lang="en-IN" sz="4400" u="sng" dirty="0">
              <a:solidFill>
                <a:srgbClr val="FFFF00"/>
              </a:solidFill>
              <a:effectLst/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5" name="Picture 4" descr="images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1285852" y="1428736"/>
            <a:ext cx="6429419" cy="4281719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5715008" y="6000768"/>
            <a:ext cx="3143272" cy="571504"/>
          </a:xfrm>
          <a:prstGeom prst="round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Presented By- </a:t>
            </a:r>
          </a:p>
          <a:p>
            <a:pPr algn="ctr"/>
            <a:r>
              <a:rPr lang="en-US" sz="2000" b="1" dirty="0" smtClean="0">
                <a:solidFill>
                  <a:srgbClr val="FFFF00"/>
                </a:solidFill>
              </a:rPr>
              <a:t>Dr. </a:t>
            </a:r>
            <a:r>
              <a:rPr lang="en-US" sz="2000" b="1" dirty="0" err="1" smtClean="0">
                <a:solidFill>
                  <a:srgbClr val="FFFF00"/>
                </a:solidFill>
              </a:rPr>
              <a:t>Ranjana</a:t>
            </a:r>
            <a:r>
              <a:rPr lang="en-US" sz="2000" b="1" dirty="0" smtClean="0">
                <a:solidFill>
                  <a:srgbClr val="FFFF00"/>
                </a:solidFill>
              </a:rPr>
              <a:t> Sharma</a:t>
            </a:r>
            <a:endParaRPr lang="en-IN" sz="20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diamond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dirty="0" smtClean="0"/>
              <a:t>Abstinence from all </a:t>
            </a:r>
            <a:r>
              <a:rPr lang="en-US" dirty="0" smtClean="0"/>
              <a:t>“</a:t>
            </a:r>
            <a:r>
              <a:rPr lang="en-US" dirty="0" smtClean="0"/>
              <a:t>I</a:t>
            </a:r>
            <a:r>
              <a:rPr lang="en-US" dirty="0" smtClean="0"/>
              <a:t>njuries to life”.</a:t>
            </a:r>
            <a:endParaRPr lang="en-US" dirty="0" smtClean="0"/>
          </a:p>
          <a:p>
            <a:pPr algn="just"/>
            <a:r>
              <a:rPr lang="en-US" dirty="0" smtClean="0"/>
              <a:t>Jain </a:t>
            </a:r>
            <a:r>
              <a:rPr lang="en-US" dirty="0" err="1" smtClean="0"/>
              <a:t>Darshniks</a:t>
            </a:r>
            <a:r>
              <a:rPr lang="en-US" dirty="0" smtClean="0"/>
              <a:t> </a:t>
            </a:r>
            <a:r>
              <a:rPr lang="en-US" dirty="0" smtClean="0"/>
              <a:t>believe in moving beings[</a:t>
            </a:r>
            <a:r>
              <a:rPr lang="en-US" dirty="0" err="1" smtClean="0"/>
              <a:t>trasa</a:t>
            </a:r>
            <a:r>
              <a:rPr lang="en-US" dirty="0" smtClean="0"/>
              <a:t>] as well as in non moving beings[</a:t>
            </a:r>
            <a:r>
              <a:rPr lang="en-US" dirty="0" err="1" smtClean="0"/>
              <a:t>sthavara</a:t>
            </a:r>
            <a:r>
              <a:rPr lang="en-US" dirty="0" smtClean="0"/>
              <a:t>].</a:t>
            </a:r>
          </a:p>
          <a:p>
            <a:pPr algn="just"/>
            <a:r>
              <a:rPr lang="en-US" dirty="0" smtClean="0"/>
              <a:t>Non moving ones [</a:t>
            </a:r>
            <a:r>
              <a:rPr lang="en-US" dirty="0" err="1" smtClean="0"/>
              <a:t>sthavara</a:t>
            </a:r>
            <a:r>
              <a:rPr lang="en-US" dirty="0" smtClean="0"/>
              <a:t>]live in </a:t>
            </a:r>
            <a:r>
              <a:rPr lang="en-US" dirty="0" smtClean="0"/>
              <a:t>P</a:t>
            </a:r>
            <a:r>
              <a:rPr lang="en-US" dirty="0" smtClean="0"/>
              <a:t>lants </a:t>
            </a:r>
            <a:r>
              <a:rPr lang="en-US" dirty="0" smtClean="0"/>
              <a:t>and </a:t>
            </a:r>
            <a:r>
              <a:rPr lang="en-US" dirty="0" smtClean="0"/>
              <a:t>other </a:t>
            </a:r>
            <a:r>
              <a:rPr lang="en-US" dirty="0" err="1" smtClean="0"/>
              <a:t>Panchtatva</a:t>
            </a:r>
            <a:r>
              <a:rPr lang="en-US" dirty="0" smtClean="0"/>
              <a:t>.</a:t>
            </a:r>
            <a:endParaRPr lang="en-US" dirty="0" smtClean="0"/>
          </a:p>
          <a:p>
            <a:pPr algn="just"/>
            <a:r>
              <a:rPr lang="en-US" dirty="0" smtClean="0"/>
              <a:t>Ahimsa </a:t>
            </a:r>
            <a:r>
              <a:rPr lang="en-US" dirty="0" smtClean="0"/>
              <a:t>should not only </a:t>
            </a:r>
            <a:r>
              <a:rPr lang="en-US" dirty="0" smtClean="0"/>
              <a:t>be for </a:t>
            </a:r>
            <a:r>
              <a:rPr lang="en-US" dirty="0" smtClean="0"/>
              <a:t>M</a:t>
            </a:r>
            <a:r>
              <a:rPr lang="en-US" dirty="0" smtClean="0"/>
              <a:t>oving </a:t>
            </a:r>
            <a:r>
              <a:rPr lang="en-US" dirty="0" smtClean="0"/>
              <a:t>creatures but also for </a:t>
            </a:r>
            <a:r>
              <a:rPr lang="en-US" dirty="0" smtClean="0"/>
              <a:t>Non </a:t>
            </a:r>
            <a:r>
              <a:rPr lang="en-US" dirty="0" smtClean="0"/>
              <a:t>moving ones.</a:t>
            </a:r>
          </a:p>
          <a:p>
            <a:pPr algn="just"/>
            <a:r>
              <a:rPr lang="en-US" dirty="0" smtClean="0"/>
              <a:t>Neither </a:t>
            </a:r>
            <a:r>
              <a:rPr lang="en-US" dirty="0" smtClean="0"/>
              <a:t>one </a:t>
            </a:r>
            <a:r>
              <a:rPr lang="en-US" dirty="0" smtClean="0"/>
              <a:t>should think </a:t>
            </a:r>
            <a:r>
              <a:rPr lang="en-US" dirty="0" smtClean="0"/>
              <a:t>, </a:t>
            </a:r>
            <a:r>
              <a:rPr lang="en-US" dirty="0" smtClean="0"/>
              <a:t>speak nor </a:t>
            </a:r>
            <a:r>
              <a:rPr lang="en-US" dirty="0" smtClean="0"/>
              <a:t>do </a:t>
            </a:r>
            <a:r>
              <a:rPr lang="en-US" dirty="0" err="1" smtClean="0"/>
              <a:t>Hinsa</a:t>
            </a:r>
            <a:r>
              <a:rPr lang="en-US" dirty="0" smtClean="0"/>
              <a:t>  nor </a:t>
            </a:r>
            <a:r>
              <a:rPr lang="en-US" dirty="0" smtClean="0"/>
              <a:t>permit or </a:t>
            </a:r>
            <a:r>
              <a:rPr lang="en-US" dirty="0" smtClean="0"/>
              <a:t>encourage others </a:t>
            </a:r>
            <a:r>
              <a:rPr lang="en-US" dirty="0" smtClean="0"/>
              <a:t>for violence.</a:t>
            </a:r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u="sng" dirty="0" err="1" smtClean="0"/>
              <a:t>Ahinsa</a:t>
            </a:r>
            <a:endParaRPr lang="en-IN" sz="4000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400" dirty="0" smtClean="0"/>
              <a:t>Abstinence from </a:t>
            </a:r>
            <a:r>
              <a:rPr lang="en-US" sz="2400" dirty="0" smtClean="0"/>
              <a:t>“Falsehood” </a:t>
            </a:r>
            <a:r>
              <a:rPr lang="en-US" sz="2400" dirty="0" smtClean="0"/>
              <a:t>.</a:t>
            </a:r>
          </a:p>
          <a:p>
            <a:pPr algn="just"/>
            <a:r>
              <a:rPr lang="en-US" sz="2400" dirty="0" smtClean="0"/>
              <a:t>Truthfulness is not speaking what is only true but speaking what is true as well as good and pleasant.</a:t>
            </a:r>
          </a:p>
          <a:p>
            <a:pPr algn="just"/>
            <a:r>
              <a:rPr lang="en-US" sz="2400" dirty="0" smtClean="0"/>
              <a:t>For the perfect maintenance of this </a:t>
            </a:r>
            <a:r>
              <a:rPr lang="en-US" sz="2400" dirty="0" smtClean="0"/>
              <a:t>vow one </a:t>
            </a:r>
            <a:r>
              <a:rPr lang="en-US" sz="2400" dirty="0" smtClean="0"/>
              <a:t>must conquer greed, </a:t>
            </a:r>
            <a:r>
              <a:rPr lang="en-US" sz="2400" dirty="0" smtClean="0"/>
              <a:t>fear,  </a:t>
            </a:r>
            <a:r>
              <a:rPr lang="en-US" sz="2400" dirty="0" smtClean="0"/>
              <a:t>anger and even restrain the habit of jesting.</a:t>
            </a:r>
          </a:p>
          <a:p>
            <a:pPr algn="just"/>
            <a:r>
              <a:rPr lang="en-US" sz="2400" dirty="0" smtClean="0"/>
              <a:t>This vow also is taken very rigorously.</a:t>
            </a:r>
            <a:endParaRPr lang="en-IN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u="sng" dirty="0" err="1" smtClean="0"/>
              <a:t>Satya</a:t>
            </a:r>
            <a:endParaRPr lang="en-IN" sz="4000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 </a:t>
            </a:r>
            <a:r>
              <a:rPr lang="en-US" sz="2400" dirty="0" smtClean="0"/>
              <a:t>Abstinence from </a:t>
            </a:r>
            <a:r>
              <a:rPr lang="en-US" sz="2400" dirty="0" smtClean="0"/>
              <a:t>“Stealing”.</a:t>
            </a:r>
            <a:endParaRPr lang="en-US" sz="2400" dirty="0" smtClean="0"/>
          </a:p>
          <a:p>
            <a:r>
              <a:rPr lang="en-US" sz="2400" dirty="0" smtClean="0"/>
              <a:t>This vow consists in not taking what is not given.</a:t>
            </a:r>
          </a:p>
          <a:p>
            <a:r>
              <a:rPr lang="en-US" sz="2400" dirty="0" smtClean="0"/>
              <a:t>Jain </a:t>
            </a:r>
            <a:r>
              <a:rPr lang="en-US" sz="2400" dirty="0" err="1" smtClean="0"/>
              <a:t>Darshniks</a:t>
            </a:r>
            <a:r>
              <a:rPr lang="en-US" sz="2400" dirty="0" smtClean="0"/>
              <a:t> </a:t>
            </a:r>
            <a:r>
              <a:rPr lang="en-US" sz="2400" dirty="0" err="1" smtClean="0"/>
              <a:t>recognise</a:t>
            </a:r>
            <a:r>
              <a:rPr lang="en-US" sz="2400" dirty="0" smtClean="0"/>
              <a:t> </a:t>
            </a:r>
            <a:r>
              <a:rPr lang="en-US" sz="2400" dirty="0" smtClean="0"/>
              <a:t>the property of others as their lives.</a:t>
            </a:r>
          </a:p>
          <a:p>
            <a:r>
              <a:rPr lang="en-US" sz="2400" dirty="0" smtClean="0"/>
              <a:t>Wealth is the outer life of man so to rob the wealth is to rob the life.</a:t>
            </a:r>
          </a:p>
          <a:p>
            <a:r>
              <a:rPr lang="en-US" sz="2400" dirty="0" smtClean="0"/>
              <a:t>This vow is logically </a:t>
            </a:r>
            <a:r>
              <a:rPr lang="en-US" sz="2400" dirty="0" smtClean="0"/>
              <a:t>inseparable </a:t>
            </a:r>
            <a:r>
              <a:rPr lang="en-US" sz="2400" dirty="0" smtClean="0"/>
              <a:t>from the vow of </a:t>
            </a:r>
            <a:r>
              <a:rPr lang="en-US" sz="2400" dirty="0" smtClean="0"/>
              <a:t>Ahimsa</a:t>
            </a:r>
            <a:r>
              <a:rPr lang="en-US" sz="2400" dirty="0" smtClean="0"/>
              <a:t>.</a:t>
            </a:r>
            <a:endParaRPr lang="en-IN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u="sng" dirty="0" err="1" smtClean="0"/>
              <a:t>Asteya</a:t>
            </a:r>
            <a:endParaRPr lang="en-IN" sz="4000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 smtClean="0"/>
              <a:t>Abstinence from </a:t>
            </a:r>
            <a:r>
              <a:rPr lang="en-US" sz="2400" dirty="0" smtClean="0"/>
              <a:t>“Self –</a:t>
            </a:r>
            <a:r>
              <a:rPr lang="en-US" sz="2400" dirty="0" smtClean="0"/>
              <a:t>I</a:t>
            </a:r>
            <a:r>
              <a:rPr lang="en-US" sz="2400" dirty="0" smtClean="0"/>
              <a:t>ndulgence”.</a:t>
            </a:r>
            <a:endParaRPr lang="en-US" sz="2400" dirty="0" smtClean="0"/>
          </a:p>
          <a:p>
            <a:r>
              <a:rPr lang="en-US" sz="2400" dirty="0" smtClean="0"/>
              <a:t>To give up </a:t>
            </a:r>
            <a:r>
              <a:rPr lang="en-US" sz="2400" dirty="0" err="1" smtClean="0"/>
              <a:t>kaam</a:t>
            </a:r>
            <a:r>
              <a:rPr lang="en-US" sz="2400" dirty="0" smtClean="0"/>
              <a:t> [</a:t>
            </a:r>
            <a:r>
              <a:rPr lang="en-US" sz="2400" dirty="0" smtClean="0"/>
              <a:t>self-indulgence] of every form.</a:t>
            </a:r>
          </a:p>
          <a:p>
            <a:r>
              <a:rPr lang="en-US" sz="2400" dirty="0" smtClean="0"/>
              <a:t>To conquer all senses.</a:t>
            </a:r>
          </a:p>
          <a:p>
            <a:r>
              <a:rPr lang="en-US" sz="2400" dirty="0" smtClean="0"/>
              <a:t>Desist from all external </a:t>
            </a:r>
            <a:r>
              <a:rPr lang="en-US" sz="2400" dirty="0" smtClean="0"/>
              <a:t>, internal </a:t>
            </a:r>
            <a:r>
              <a:rPr lang="en-US" sz="2400" dirty="0" smtClean="0"/>
              <a:t>, subtle and gross , mundane and extra –mundane , direct and indirect forms of self –</a:t>
            </a:r>
            <a:r>
              <a:rPr lang="en-US" sz="2400" dirty="0" smtClean="0"/>
              <a:t>indulgence.</a:t>
            </a:r>
            <a:endParaRPr lang="en-US" sz="2400" dirty="0" smtClean="0"/>
          </a:p>
          <a:p>
            <a:r>
              <a:rPr lang="en-US" sz="2400" dirty="0" smtClean="0"/>
              <a:t>In speech ,in thought, in the hopes of enjoyment hereafter in heaven , even in asking or permitting others to indulge themselves is prohibited.</a:t>
            </a:r>
            <a:endParaRPr lang="en-IN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u="sng" dirty="0" err="1" smtClean="0"/>
              <a:t>Brahmacharya</a:t>
            </a:r>
            <a:endParaRPr lang="en-IN" sz="4000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 smtClean="0"/>
              <a:t>Abstinence from all </a:t>
            </a:r>
            <a:r>
              <a:rPr lang="en-US" sz="2400" dirty="0" smtClean="0"/>
              <a:t>Attachments.</a:t>
            </a:r>
            <a:endParaRPr lang="en-US" sz="2400" dirty="0" smtClean="0"/>
          </a:p>
          <a:p>
            <a:pPr algn="just"/>
            <a:r>
              <a:rPr lang="en-US" sz="2400" dirty="0" smtClean="0"/>
              <a:t>To give up all </a:t>
            </a:r>
            <a:r>
              <a:rPr lang="en-US" sz="2400" dirty="0" smtClean="0"/>
              <a:t>attachments </a:t>
            </a:r>
            <a:r>
              <a:rPr lang="en-US" sz="2400" dirty="0" smtClean="0"/>
              <a:t>for the objects of the five senses-pleasant sound , touch , </a:t>
            </a:r>
            <a:r>
              <a:rPr lang="en-US" sz="2400" dirty="0" smtClean="0"/>
              <a:t>color </a:t>
            </a:r>
            <a:r>
              <a:rPr lang="en-US" sz="2400" dirty="0" smtClean="0"/>
              <a:t>, taste and smell . </a:t>
            </a:r>
            <a:endParaRPr lang="en-US" sz="2400" dirty="0" smtClean="0"/>
          </a:p>
          <a:p>
            <a:pPr algn="just"/>
            <a:r>
              <a:rPr lang="en-US" sz="2400" dirty="0" smtClean="0"/>
              <a:t>One should abstain from hoarding.</a:t>
            </a:r>
            <a:endParaRPr lang="en-US" sz="2400" dirty="0" smtClean="0"/>
          </a:p>
          <a:p>
            <a:pPr algn="just"/>
            <a:r>
              <a:rPr lang="en-US" sz="2400" dirty="0" smtClean="0"/>
              <a:t>Attachment to the world’s objects means bondage .</a:t>
            </a:r>
          </a:p>
          <a:p>
            <a:pPr algn="just"/>
            <a:r>
              <a:rPr lang="en-US" sz="2400" dirty="0" smtClean="0"/>
              <a:t>Liberation means </a:t>
            </a:r>
            <a:r>
              <a:rPr lang="en-US" sz="2400" dirty="0" smtClean="0"/>
              <a:t>freedom </a:t>
            </a:r>
            <a:r>
              <a:rPr lang="en-US" sz="2400" dirty="0" smtClean="0"/>
              <a:t>from bondage.</a:t>
            </a:r>
          </a:p>
          <a:p>
            <a:pPr algn="just"/>
            <a:r>
              <a:rPr lang="en-US" sz="2400" dirty="0" smtClean="0"/>
              <a:t>Liberation is impossible without the withdrawal of attachment of worldly objects.</a:t>
            </a:r>
            <a:endParaRPr lang="en-IN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u="sng" dirty="0" err="1" smtClean="0"/>
              <a:t>Aparigrah</a:t>
            </a:r>
            <a:endParaRPr lang="en-IN" sz="4000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57200" y="1785926"/>
            <a:ext cx="8229600" cy="3000396"/>
          </a:xfrm>
        </p:spPr>
        <p:txBody>
          <a:bodyPr/>
          <a:lstStyle/>
          <a:p>
            <a:r>
              <a:rPr lang="en-US" dirty="0" smtClean="0">
                <a:solidFill>
                  <a:srgbClr val="FFFF00"/>
                </a:solidFill>
              </a:rPr>
              <a:t>Thank You…..</a:t>
            </a:r>
            <a:endParaRPr lang="en-IN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 smtClean="0"/>
              <a:t>There are 24 Tirthankars in Jainism.</a:t>
            </a:r>
          </a:p>
          <a:p>
            <a:pPr algn="just"/>
            <a:r>
              <a:rPr lang="en-US" sz="2400" dirty="0" smtClean="0"/>
              <a:t>The name of </a:t>
            </a:r>
            <a:r>
              <a:rPr lang="en-US" sz="2400" dirty="0" smtClean="0"/>
              <a:t>the </a:t>
            </a:r>
            <a:r>
              <a:rPr lang="en-US" sz="2400" dirty="0" smtClean="0"/>
              <a:t>first </a:t>
            </a:r>
            <a:r>
              <a:rPr lang="en-US" sz="2400" dirty="0" err="1" smtClean="0"/>
              <a:t>Tirthankar</a:t>
            </a:r>
            <a:r>
              <a:rPr lang="en-US" sz="2400" dirty="0" smtClean="0"/>
              <a:t> was </a:t>
            </a:r>
            <a:r>
              <a:rPr lang="en-US" sz="2400" dirty="0" err="1" smtClean="0"/>
              <a:t>Rishabhdev</a:t>
            </a:r>
            <a:r>
              <a:rPr lang="en-US" sz="2400" dirty="0" smtClean="0"/>
              <a:t>.</a:t>
            </a:r>
          </a:p>
          <a:p>
            <a:pPr algn="just"/>
            <a:r>
              <a:rPr lang="en-US" sz="2400" dirty="0" err="1" smtClean="0"/>
              <a:t>Vardhaman</a:t>
            </a:r>
            <a:r>
              <a:rPr lang="en-US" sz="2400" dirty="0" smtClean="0"/>
              <a:t> </a:t>
            </a:r>
            <a:r>
              <a:rPr lang="en-US" sz="2400" dirty="0" err="1" smtClean="0"/>
              <a:t>Mahavira</a:t>
            </a:r>
            <a:r>
              <a:rPr lang="en-US" sz="2400" dirty="0" smtClean="0"/>
              <a:t> was </a:t>
            </a:r>
            <a:r>
              <a:rPr lang="en-US" sz="2400" dirty="0" smtClean="0"/>
              <a:t>the last </a:t>
            </a:r>
            <a:r>
              <a:rPr lang="en-US" sz="2400" dirty="0" err="1" smtClean="0"/>
              <a:t>Tirthankar</a:t>
            </a:r>
            <a:r>
              <a:rPr lang="en-US" sz="2400" dirty="0" smtClean="0"/>
              <a:t>.</a:t>
            </a:r>
          </a:p>
          <a:p>
            <a:pPr algn="just"/>
            <a:r>
              <a:rPr lang="en-US" sz="2400" dirty="0" smtClean="0"/>
              <a:t>He is said to have lived in the </a:t>
            </a:r>
            <a:r>
              <a:rPr lang="en-US" sz="2400" dirty="0" smtClean="0"/>
              <a:t>6</a:t>
            </a:r>
            <a:r>
              <a:rPr lang="en-US" sz="2400" baseline="30000" dirty="0" smtClean="0"/>
              <a:t>th</a:t>
            </a:r>
            <a:r>
              <a:rPr lang="en-US" sz="2400" dirty="0" smtClean="0"/>
              <a:t> century</a:t>
            </a:r>
            <a:r>
              <a:rPr lang="en-US" sz="2400" dirty="0" smtClean="0"/>
              <a:t> </a:t>
            </a:r>
            <a:r>
              <a:rPr lang="en-US" sz="2400" dirty="0" smtClean="0"/>
              <a:t>B. C. </a:t>
            </a:r>
          </a:p>
          <a:p>
            <a:pPr algn="just"/>
            <a:r>
              <a:rPr lang="en-US" sz="2400" dirty="0" err="1" smtClean="0"/>
              <a:t>Parshvanath</a:t>
            </a:r>
            <a:r>
              <a:rPr lang="en-US" sz="2400" dirty="0" smtClean="0"/>
              <a:t>, the 23rd </a:t>
            </a:r>
            <a:r>
              <a:rPr lang="en-US" sz="2400" dirty="0" err="1" smtClean="0"/>
              <a:t>Tirthankar</a:t>
            </a:r>
            <a:r>
              <a:rPr lang="en-US" sz="2400" dirty="0" smtClean="0"/>
              <a:t> lived in the </a:t>
            </a:r>
            <a:r>
              <a:rPr lang="en-US" sz="2400" dirty="0" smtClean="0"/>
              <a:t>9th</a:t>
            </a:r>
            <a:r>
              <a:rPr lang="en-US" sz="2400" dirty="0" smtClean="0"/>
              <a:t> </a:t>
            </a:r>
            <a:r>
              <a:rPr lang="en-US" sz="2400" dirty="0" smtClean="0"/>
              <a:t>century B.C. </a:t>
            </a:r>
          </a:p>
          <a:p>
            <a:pPr algn="just"/>
            <a:r>
              <a:rPr lang="en-US" sz="2400" dirty="0" smtClean="0"/>
              <a:t>The other 22 Tirthankars belong </a:t>
            </a:r>
            <a:r>
              <a:rPr lang="en-US" sz="2400" dirty="0" smtClean="0"/>
              <a:t>to the </a:t>
            </a:r>
            <a:r>
              <a:rPr lang="en-US" sz="2400" dirty="0" smtClean="0"/>
              <a:t>prehistoric period</a:t>
            </a:r>
            <a:r>
              <a:rPr lang="en-US" sz="2400" dirty="0" smtClean="0"/>
              <a:t>.</a:t>
            </a:r>
            <a:endParaRPr lang="en-IN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703282"/>
          </a:xfrm>
        </p:spPr>
        <p:txBody>
          <a:bodyPr>
            <a:normAutofit fontScale="90000"/>
          </a:bodyPr>
          <a:lstStyle/>
          <a:p>
            <a:pPr algn="ctr"/>
            <a:r>
              <a:rPr lang="en-US" sz="4400" b="1" u="sng" dirty="0" smtClean="0"/>
              <a:t>Historical Background</a:t>
            </a:r>
            <a:r>
              <a:rPr lang="en-US" dirty="0" smtClean="0"/>
              <a:t/>
            </a:r>
            <a:br>
              <a:rPr lang="en-US" dirty="0" smtClean="0"/>
            </a:b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 smtClean="0"/>
              <a:t>“</a:t>
            </a:r>
            <a:r>
              <a:rPr lang="en-US" sz="2400" dirty="0" err="1" smtClean="0"/>
              <a:t>Triratna</a:t>
            </a:r>
            <a:r>
              <a:rPr lang="en-US" sz="2400" dirty="0" smtClean="0"/>
              <a:t>” </a:t>
            </a:r>
            <a:r>
              <a:rPr lang="en-US" sz="2400" dirty="0" smtClean="0"/>
              <a:t>is the </a:t>
            </a:r>
            <a:r>
              <a:rPr lang="en-US" sz="2400" dirty="0" smtClean="0"/>
              <a:t>“Path </a:t>
            </a:r>
            <a:r>
              <a:rPr lang="en-US" sz="2400" dirty="0" smtClean="0"/>
              <a:t>to </a:t>
            </a:r>
            <a:r>
              <a:rPr lang="en-US" sz="2400" dirty="0" smtClean="0"/>
              <a:t>Liberation”.</a:t>
            </a:r>
            <a:endParaRPr lang="en-US" sz="2400" dirty="0" smtClean="0"/>
          </a:p>
          <a:p>
            <a:pPr algn="just"/>
            <a:r>
              <a:rPr lang="en-US" sz="2400" dirty="0" smtClean="0"/>
              <a:t>Liberation is the complete dissociation of the soul from matter.</a:t>
            </a:r>
          </a:p>
          <a:p>
            <a:pPr algn="just"/>
            <a:r>
              <a:rPr lang="en-US" sz="2400" dirty="0" smtClean="0"/>
              <a:t>This stops the influx of new matter into the soul.</a:t>
            </a:r>
          </a:p>
          <a:p>
            <a:pPr algn="just"/>
            <a:r>
              <a:rPr lang="en-US" sz="2400" dirty="0" smtClean="0"/>
              <a:t>This </a:t>
            </a:r>
            <a:r>
              <a:rPr lang="en-US" sz="2400" dirty="0" smtClean="0"/>
              <a:t>completely eliminates the </a:t>
            </a:r>
            <a:r>
              <a:rPr lang="en-US" sz="2400" dirty="0" smtClean="0"/>
              <a:t>matter </a:t>
            </a:r>
            <a:r>
              <a:rPr lang="en-US" sz="2400" dirty="0" smtClean="0"/>
              <a:t>which had been already attached to the soul.</a:t>
            </a:r>
            <a:endParaRPr lang="en-US" sz="2400" dirty="0" smtClean="0"/>
          </a:p>
          <a:p>
            <a:pPr algn="just"/>
            <a:r>
              <a:rPr lang="en-US" sz="2400" dirty="0" smtClean="0"/>
              <a:t>Samyag Darshan</a:t>
            </a:r>
            <a:r>
              <a:rPr lang="en-US" sz="2400" dirty="0" smtClean="0"/>
              <a:t>, Samyag </a:t>
            </a:r>
            <a:r>
              <a:rPr lang="en-US" sz="2400" dirty="0" smtClean="0"/>
              <a:t>Gyan</a:t>
            </a:r>
            <a:r>
              <a:rPr lang="en-US" sz="2400" dirty="0" smtClean="0"/>
              <a:t>, Samyag </a:t>
            </a:r>
            <a:r>
              <a:rPr lang="en-US" sz="2400" dirty="0" smtClean="0"/>
              <a:t>Charitra</a:t>
            </a:r>
            <a:r>
              <a:rPr lang="en-US" sz="2400" dirty="0"/>
              <a:t> </a:t>
            </a:r>
            <a:r>
              <a:rPr lang="en-US" sz="2400" dirty="0" smtClean="0"/>
              <a:t>are </a:t>
            </a:r>
            <a:r>
              <a:rPr lang="en-US" sz="2400" dirty="0" smtClean="0"/>
              <a:t>the Triratnas </a:t>
            </a:r>
            <a:r>
              <a:rPr lang="en-US" sz="2400" dirty="0" smtClean="0"/>
              <a:t>of Jainism. </a:t>
            </a:r>
            <a:endParaRPr lang="en-IN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8596" y="642918"/>
            <a:ext cx="8229600" cy="774720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 smtClean="0"/>
              <a:t>		 				 		</a:t>
            </a:r>
            <a:r>
              <a:rPr lang="en-US" sz="4400" u="sng" dirty="0" smtClean="0"/>
              <a:t>What is </a:t>
            </a:r>
            <a:r>
              <a:rPr lang="en-US" sz="4400" u="sng" dirty="0" err="1" smtClean="0"/>
              <a:t>Triratna</a:t>
            </a:r>
            <a:r>
              <a:rPr lang="en-US" sz="4400" u="sng" dirty="0" smtClean="0"/>
              <a:t>?</a:t>
            </a:r>
            <a:r>
              <a:rPr lang="en-US" dirty="0" smtClean="0"/>
              <a:t>					</a:t>
            </a:r>
            <a:br>
              <a:rPr lang="en-US" dirty="0" smtClean="0"/>
            </a:br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 smtClean="0"/>
              <a:t>Samyag Darshan </a:t>
            </a:r>
            <a:r>
              <a:rPr lang="en-US" sz="2400" dirty="0" smtClean="0"/>
              <a:t>means </a:t>
            </a:r>
            <a:r>
              <a:rPr lang="en-US" sz="2400" dirty="0" smtClean="0"/>
              <a:t>right </a:t>
            </a:r>
            <a:r>
              <a:rPr lang="en-US" sz="2400" dirty="0" smtClean="0"/>
              <a:t>faith.</a:t>
            </a:r>
          </a:p>
          <a:p>
            <a:pPr algn="just"/>
            <a:r>
              <a:rPr lang="en-US" sz="2400" dirty="0" smtClean="0"/>
              <a:t>We must have faith in the competence of these Teachers i.e. Tirthankars.</a:t>
            </a:r>
          </a:p>
          <a:p>
            <a:pPr algn="just"/>
            <a:r>
              <a:rPr lang="en-US" sz="2400" dirty="0" smtClean="0"/>
              <a:t>We must have faith in their teachings.</a:t>
            </a:r>
          </a:p>
          <a:p>
            <a:pPr algn="just"/>
            <a:r>
              <a:rPr lang="en-US" sz="2400" dirty="0" smtClean="0"/>
              <a:t>Jain </a:t>
            </a:r>
            <a:r>
              <a:rPr lang="en-US" sz="2400" dirty="0" err="1" smtClean="0"/>
              <a:t>Darshnik</a:t>
            </a:r>
            <a:r>
              <a:rPr lang="en-US" sz="2400" dirty="0" smtClean="0"/>
              <a:t> </a:t>
            </a:r>
            <a:r>
              <a:rPr lang="en-US" sz="2400" dirty="0" err="1" smtClean="0"/>
              <a:t>Umaswami</a:t>
            </a:r>
            <a:r>
              <a:rPr lang="en-US" sz="2400" dirty="0" smtClean="0"/>
              <a:t> defines </a:t>
            </a:r>
            <a:r>
              <a:rPr lang="en-US" sz="2400" dirty="0" smtClean="0"/>
              <a:t>Right </a:t>
            </a:r>
            <a:r>
              <a:rPr lang="en-US" sz="2400" dirty="0" smtClean="0"/>
              <a:t>F</a:t>
            </a:r>
            <a:r>
              <a:rPr lang="en-US" sz="2400" dirty="0" smtClean="0"/>
              <a:t>aith </a:t>
            </a:r>
            <a:r>
              <a:rPr lang="en-US" sz="2400" dirty="0" smtClean="0"/>
              <a:t>as </a:t>
            </a:r>
            <a:r>
              <a:rPr lang="en-US" sz="2400" dirty="0" smtClean="0"/>
              <a:t>t</a:t>
            </a:r>
            <a:r>
              <a:rPr lang="en-US" sz="2400" dirty="0" smtClean="0"/>
              <a:t>he </a:t>
            </a:r>
            <a:r>
              <a:rPr lang="en-US" sz="2400" dirty="0" smtClean="0"/>
              <a:t>attitude of respect [shraddha] towards Truth.</a:t>
            </a:r>
          </a:p>
          <a:p>
            <a:pPr algn="just"/>
            <a:r>
              <a:rPr lang="en-US" sz="2400" dirty="0" smtClean="0"/>
              <a:t>Faith may be inborn or it may be acquired by learning or culture.</a:t>
            </a:r>
            <a:endParaRPr lang="en-IN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u="sng" dirty="0" smtClean="0"/>
              <a:t>Samyag Darshan</a:t>
            </a:r>
            <a:endParaRPr lang="en-IN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en-US" sz="2400" dirty="0" smtClean="0"/>
              <a:t>“Samyag Gyan” </a:t>
            </a:r>
            <a:r>
              <a:rPr lang="en-US" sz="2400" dirty="0" smtClean="0"/>
              <a:t>means</a:t>
            </a:r>
            <a:r>
              <a:rPr lang="en-US" sz="2400" dirty="0" smtClean="0"/>
              <a:t> “</a:t>
            </a:r>
            <a:r>
              <a:rPr lang="en-US" sz="2400" dirty="0" smtClean="0"/>
              <a:t>R</a:t>
            </a:r>
            <a:r>
              <a:rPr lang="en-US" sz="2400" dirty="0" smtClean="0"/>
              <a:t>ight Knowledge”.</a:t>
            </a:r>
            <a:endParaRPr lang="en-US" sz="2400" dirty="0" smtClean="0"/>
          </a:p>
          <a:p>
            <a:pPr algn="just"/>
            <a:r>
              <a:rPr lang="en-US" sz="2400" dirty="0" smtClean="0"/>
              <a:t>The right knowledge is about the real nature of </a:t>
            </a:r>
            <a:r>
              <a:rPr lang="en-US" sz="2400" dirty="0" err="1" smtClean="0"/>
              <a:t>J</a:t>
            </a:r>
            <a:r>
              <a:rPr lang="en-US" sz="2400" dirty="0" err="1" smtClean="0"/>
              <a:t>iva</a:t>
            </a:r>
            <a:r>
              <a:rPr lang="en-US" sz="2400" dirty="0" smtClean="0"/>
              <a:t> and  </a:t>
            </a:r>
            <a:r>
              <a:rPr lang="en-US" sz="2400" dirty="0" err="1" smtClean="0"/>
              <a:t>Ajiva</a:t>
            </a:r>
            <a:r>
              <a:rPr lang="en-US" sz="2400" dirty="0" smtClean="0"/>
              <a:t>.</a:t>
            </a:r>
            <a:endParaRPr lang="en-US" sz="2400" dirty="0" smtClean="0"/>
          </a:p>
          <a:p>
            <a:pPr algn="just"/>
            <a:r>
              <a:rPr lang="en-US" sz="2400" dirty="0" smtClean="0"/>
              <a:t>This right knowledge is free from doubt, error and uncertainty.</a:t>
            </a:r>
          </a:p>
          <a:p>
            <a:pPr algn="just"/>
            <a:r>
              <a:rPr lang="en-US" sz="2400" dirty="0" smtClean="0"/>
              <a:t>A </a:t>
            </a:r>
            <a:r>
              <a:rPr lang="en-US" sz="2400" dirty="0" err="1" smtClean="0"/>
              <a:t>Jiva</a:t>
            </a:r>
            <a:r>
              <a:rPr lang="en-US" sz="2400" dirty="0" smtClean="0"/>
              <a:t> or a soul is a conscious substance.</a:t>
            </a:r>
          </a:p>
          <a:p>
            <a:pPr algn="just"/>
            <a:r>
              <a:rPr lang="en-US" sz="2400" dirty="0" smtClean="0"/>
              <a:t>The soul is eternal and different from the body.</a:t>
            </a:r>
          </a:p>
          <a:p>
            <a:pPr algn="just">
              <a:buNone/>
            </a:pPr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u="sng" dirty="0" smtClean="0"/>
              <a:t>Samyag Gyan</a:t>
            </a:r>
            <a:endParaRPr lang="en-IN" sz="4000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en-US" sz="2400" dirty="0" smtClean="0"/>
              <a:t>“Samyag Charitra” </a:t>
            </a:r>
            <a:r>
              <a:rPr lang="en-US" sz="2400" dirty="0" smtClean="0"/>
              <a:t>means</a:t>
            </a:r>
            <a:r>
              <a:rPr lang="en-US" sz="2400" dirty="0" smtClean="0"/>
              <a:t> “Right </a:t>
            </a:r>
            <a:r>
              <a:rPr lang="en-US" sz="2400" dirty="0" smtClean="0"/>
              <a:t>C</a:t>
            </a:r>
            <a:r>
              <a:rPr lang="en-US" sz="2400" dirty="0" smtClean="0"/>
              <a:t>onducts”.</a:t>
            </a:r>
            <a:endParaRPr lang="en-US" sz="2400" dirty="0" smtClean="0"/>
          </a:p>
          <a:p>
            <a:pPr algn="just"/>
            <a:r>
              <a:rPr lang="en-US" sz="2400" dirty="0" smtClean="0"/>
              <a:t>Good conduct helps </a:t>
            </a:r>
            <a:r>
              <a:rPr lang="en-US" sz="2400" dirty="0" smtClean="0"/>
              <a:t>the self </a:t>
            </a:r>
            <a:r>
              <a:rPr lang="en-US" sz="2400" dirty="0" smtClean="0"/>
              <a:t>to get rid of the karmas that lead to bondage and sufferings.</a:t>
            </a:r>
          </a:p>
          <a:p>
            <a:pPr algn="just"/>
            <a:r>
              <a:rPr lang="en-US" sz="2400" dirty="0" smtClean="0"/>
              <a:t>This good conduct stops the influx of new karmas and eradicates the old one.</a:t>
            </a:r>
          </a:p>
          <a:p>
            <a:pPr algn="just"/>
            <a:r>
              <a:rPr lang="en-US" sz="2400" dirty="0" smtClean="0"/>
              <a:t>It means one should follow the</a:t>
            </a:r>
            <a:r>
              <a:rPr lang="en-US" sz="2400" dirty="0" smtClean="0"/>
              <a:t> </a:t>
            </a:r>
            <a:r>
              <a:rPr lang="en-US" sz="2400" dirty="0" smtClean="0"/>
              <a:t>Five Great Vows[</a:t>
            </a:r>
            <a:r>
              <a:rPr lang="en-US" sz="2400" dirty="0" err="1" smtClean="0"/>
              <a:t>Panch</a:t>
            </a:r>
            <a:r>
              <a:rPr lang="en-US" sz="2400" dirty="0" smtClean="0"/>
              <a:t> </a:t>
            </a:r>
            <a:r>
              <a:rPr lang="en-US" sz="2400" dirty="0" err="1" smtClean="0"/>
              <a:t>Mahavrat</a:t>
            </a:r>
            <a:r>
              <a:rPr lang="en-US" sz="2400" dirty="0" smtClean="0"/>
              <a:t>].</a:t>
            </a:r>
          </a:p>
          <a:p>
            <a:pPr algn="just"/>
            <a:r>
              <a:rPr lang="en-US" sz="2400" dirty="0" smtClean="0"/>
              <a:t>Some believers of </a:t>
            </a:r>
            <a:r>
              <a:rPr lang="en-US" sz="2400" dirty="0" smtClean="0"/>
              <a:t>Jainism believe in </a:t>
            </a:r>
            <a:r>
              <a:rPr lang="en-US" sz="2400" dirty="0" err="1" smtClean="0"/>
              <a:t>Practising</a:t>
            </a:r>
            <a:r>
              <a:rPr lang="en-US" sz="2400" dirty="0" smtClean="0"/>
              <a:t> </a:t>
            </a:r>
            <a:r>
              <a:rPr lang="en-US" sz="2400" dirty="0" smtClean="0"/>
              <a:t>extreme carefulness in walking ,speaking , receiving  alms and answering calls of nature.</a:t>
            </a:r>
          </a:p>
          <a:p>
            <a:pPr algn="just">
              <a:buNone/>
            </a:pPr>
            <a:endParaRPr lang="en-US" dirty="0" smtClean="0"/>
          </a:p>
          <a:p>
            <a:pPr algn="just"/>
            <a:endParaRPr lang="en-IN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4000" u="sng" dirty="0" smtClean="0"/>
              <a:t>Samyag Charitra</a:t>
            </a:r>
            <a:endParaRPr lang="en-IN" sz="4000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857232"/>
            <a:ext cx="9144000" cy="514986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Practice restraint of </a:t>
            </a:r>
            <a:r>
              <a:rPr lang="en-US" sz="2400" dirty="0" smtClean="0"/>
              <a:t>thoughts, speech </a:t>
            </a:r>
            <a:r>
              <a:rPr lang="en-US" sz="2400" dirty="0" smtClean="0"/>
              <a:t>and bodily movements.</a:t>
            </a:r>
          </a:p>
          <a:p>
            <a:r>
              <a:rPr lang="en-US" sz="2400" dirty="0" smtClean="0"/>
              <a:t>Practice Ten </a:t>
            </a:r>
            <a:r>
              <a:rPr lang="en-US" sz="2400" dirty="0" err="1" smtClean="0"/>
              <a:t>Dharmas</a:t>
            </a:r>
            <a:r>
              <a:rPr lang="en-US" sz="2400" dirty="0" smtClean="0"/>
              <a:t>– </a:t>
            </a:r>
            <a:r>
              <a:rPr lang="en-US" sz="2400" dirty="0" smtClean="0"/>
              <a:t>Forgiveness,Humility,Straightforwardness,Truthfulness,Cleanliness,Self-restraint,Austerity[internal </a:t>
            </a:r>
            <a:r>
              <a:rPr lang="en-US" sz="2400" dirty="0" smtClean="0"/>
              <a:t>and external</a:t>
            </a:r>
            <a:r>
              <a:rPr lang="en-US" sz="2400" dirty="0" smtClean="0"/>
              <a:t>],</a:t>
            </a:r>
            <a:r>
              <a:rPr lang="en-US" sz="2400" dirty="0" smtClean="0"/>
              <a:t>Sacrifice, Non</a:t>
            </a:r>
            <a:r>
              <a:rPr lang="en-US" sz="2400" dirty="0" smtClean="0"/>
              <a:t>-attachment </a:t>
            </a:r>
            <a:r>
              <a:rPr lang="en-US" sz="2400" dirty="0" smtClean="0"/>
              <a:t>and </a:t>
            </a:r>
            <a:r>
              <a:rPr lang="en-US" sz="2400" dirty="0" smtClean="0"/>
              <a:t>Celibacy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Meditate on the </a:t>
            </a:r>
            <a:r>
              <a:rPr lang="en-US" sz="2400" dirty="0" smtClean="0"/>
              <a:t>truth </a:t>
            </a:r>
            <a:r>
              <a:rPr lang="en-US" sz="2400" dirty="0" smtClean="0"/>
              <a:t>taught regarding the self and the world</a:t>
            </a:r>
            <a:r>
              <a:rPr lang="en-US" sz="2400" dirty="0" smtClean="0"/>
              <a:t>.</a:t>
            </a:r>
          </a:p>
          <a:p>
            <a:r>
              <a:rPr lang="en-US" sz="2400" dirty="0" smtClean="0"/>
              <a:t>Conquer through fortitude all </a:t>
            </a:r>
            <a:r>
              <a:rPr lang="en-US" sz="2400" dirty="0" smtClean="0"/>
              <a:t>pains and discomforts that arise from </a:t>
            </a:r>
            <a:r>
              <a:rPr lang="en-US" sz="2400" dirty="0" smtClean="0"/>
              <a:t>hunger , thirst, heat, </a:t>
            </a:r>
            <a:r>
              <a:rPr lang="en-US" sz="2400" dirty="0" err="1" smtClean="0"/>
              <a:t>cold,etc</a:t>
            </a:r>
            <a:r>
              <a:rPr lang="en-US" sz="2400" dirty="0" smtClean="0"/>
              <a:t>.</a:t>
            </a:r>
          </a:p>
          <a:p>
            <a:pPr algn="just"/>
            <a:endParaRPr lang="en-US" sz="2400" dirty="0" smtClean="0"/>
          </a:p>
          <a:p>
            <a:pPr algn="just"/>
            <a:endParaRPr lang="en-US" sz="2400" dirty="0" smtClean="0"/>
          </a:p>
          <a:p>
            <a:pPr algn="just"/>
            <a:endParaRPr lang="en-I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>
          <a:xfrm>
            <a:off x="0" y="428604"/>
            <a:ext cx="9144000" cy="5578496"/>
          </a:xfrm>
        </p:spPr>
        <p:txBody>
          <a:bodyPr>
            <a:normAutofit/>
          </a:bodyPr>
          <a:lstStyle/>
          <a:p>
            <a:pPr algn="just"/>
            <a:r>
              <a:rPr lang="en-US" sz="2400" dirty="0" smtClean="0"/>
              <a:t>Attain </a:t>
            </a:r>
            <a:r>
              <a:rPr lang="en-US" sz="2400" dirty="0" smtClean="0"/>
              <a:t>E</a:t>
            </a:r>
            <a:r>
              <a:rPr lang="en-US" sz="2400" dirty="0" smtClean="0"/>
              <a:t>quanimity, </a:t>
            </a:r>
            <a:r>
              <a:rPr lang="en-US" sz="2400" dirty="0" smtClean="0"/>
              <a:t>P</a:t>
            </a:r>
            <a:r>
              <a:rPr lang="en-US" sz="2400" dirty="0" smtClean="0"/>
              <a:t>urity, Absence of Greed </a:t>
            </a:r>
            <a:r>
              <a:rPr lang="en-US" sz="2400" dirty="0" smtClean="0"/>
              <a:t>and </a:t>
            </a:r>
            <a:r>
              <a:rPr lang="en-US" sz="2400" dirty="0" smtClean="0"/>
              <a:t>Perfect </a:t>
            </a:r>
            <a:r>
              <a:rPr lang="en-US" sz="2400" dirty="0" smtClean="0"/>
              <a:t>conduct.</a:t>
            </a:r>
          </a:p>
          <a:p>
            <a:pPr algn="just"/>
            <a:r>
              <a:rPr lang="en-US" sz="2400" dirty="0" smtClean="0"/>
              <a:t>Some Jain </a:t>
            </a:r>
            <a:r>
              <a:rPr lang="en-US" sz="2400" dirty="0" err="1" smtClean="0"/>
              <a:t>Darshanik</a:t>
            </a:r>
            <a:r>
              <a:rPr lang="en-US" sz="2400" dirty="0" smtClean="0"/>
              <a:t> believe that only </a:t>
            </a:r>
            <a:r>
              <a:rPr lang="en-US" sz="2400" dirty="0" smtClean="0"/>
              <a:t>Five </a:t>
            </a:r>
            <a:r>
              <a:rPr lang="en-US" sz="2400" dirty="0" smtClean="0"/>
              <a:t>Great Vows </a:t>
            </a:r>
            <a:r>
              <a:rPr lang="en-US" sz="2400" dirty="0" err="1" smtClean="0"/>
              <a:t>Panch</a:t>
            </a:r>
            <a:r>
              <a:rPr lang="en-US" sz="2400" dirty="0" smtClean="0"/>
              <a:t> </a:t>
            </a:r>
            <a:r>
              <a:rPr lang="en-US" sz="2400" dirty="0" err="1" smtClean="0"/>
              <a:t>Mahavrat</a:t>
            </a:r>
            <a:r>
              <a:rPr lang="en-US" sz="2400" dirty="0" smtClean="0"/>
              <a:t> is sufficient for Samyag Charitra i.e. Right Conduct</a:t>
            </a:r>
            <a:r>
              <a:rPr lang="en-US" dirty="0" smtClean="0"/>
              <a:t>.</a:t>
            </a:r>
            <a:endParaRPr lang="en-IN" dirty="0"/>
          </a:p>
        </p:txBody>
      </p:sp>
      <p:pic>
        <p:nvPicPr>
          <p:cNvPr id="4" name="Picture 3" descr="images (2)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7423" y="2190324"/>
            <a:ext cx="4572032" cy="4381925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14554"/>
            <a:ext cx="8229600" cy="3792737"/>
          </a:xfrm>
        </p:spPr>
        <p:txBody>
          <a:bodyPr>
            <a:normAutofit/>
          </a:bodyPr>
          <a:lstStyle/>
          <a:p>
            <a:r>
              <a:rPr lang="en-US" sz="2400" dirty="0" err="1" smtClean="0"/>
              <a:t>Ahinsa</a:t>
            </a:r>
            <a:endParaRPr lang="en-US" sz="2400" dirty="0" smtClean="0"/>
          </a:p>
          <a:p>
            <a:r>
              <a:rPr lang="en-US" sz="2400" dirty="0" err="1" smtClean="0"/>
              <a:t>Satya</a:t>
            </a:r>
            <a:endParaRPr lang="en-US" sz="2400" dirty="0" smtClean="0"/>
          </a:p>
          <a:p>
            <a:r>
              <a:rPr lang="en-US" sz="2400" dirty="0" err="1" smtClean="0"/>
              <a:t>Asteya</a:t>
            </a:r>
            <a:endParaRPr lang="en-US" sz="2400" dirty="0" smtClean="0"/>
          </a:p>
          <a:p>
            <a:r>
              <a:rPr lang="en-US" sz="2400" dirty="0" err="1" smtClean="0"/>
              <a:t>Brahmacharya</a:t>
            </a:r>
            <a:endParaRPr lang="en-US" sz="2400" dirty="0" smtClean="0"/>
          </a:p>
          <a:p>
            <a:r>
              <a:rPr lang="en-US" sz="2400" dirty="0" err="1" smtClean="0"/>
              <a:t>Aparigrah</a:t>
            </a:r>
            <a:endParaRPr lang="en-IN" sz="24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000" u="sng" dirty="0" err="1" smtClean="0"/>
              <a:t>Panch</a:t>
            </a:r>
            <a:r>
              <a:rPr lang="en-US" sz="4000" u="sng" dirty="0" smtClean="0"/>
              <a:t> </a:t>
            </a:r>
            <a:r>
              <a:rPr lang="en-US" sz="4000" u="sng" dirty="0" err="1" smtClean="0"/>
              <a:t>Mahavrat</a:t>
            </a:r>
            <a:r>
              <a:rPr lang="en-US" sz="4000" u="sng" dirty="0" smtClean="0"/>
              <a:t/>
            </a:r>
            <a:br>
              <a:rPr lang="en-US" sz="4000" u="sng" dirty="0" smtClean="0"/>
            </a:br>
            <a:r>
              <a:rPr lang="en-US" sz="4000" u="sng" dirty="0" smtClean="0"/>
              <a:t>The Five Great Vows</a:t>
            </a:r>
            <a:endParaRPr lang="en-IN" sz="4000" u="sng" dirty="0"/>
          </a:p>
        </p:txBody>
      </p:sp>
      <p:pic>
        <p:nvPicPr>
          <p:cNvPr id="4" name="Picture 3" descr="images (1).jpe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496" y="1857364"/>
            <a:ext cx="4048132" cy="3036099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268</TotalTime>
  <Words>741</Words>
  <Application>Microsoft Office PowerPoint</Application>
  <PresentationFormat>On-screen Show (4:3)</PresentationFormat>
  <Paragraphs>78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Concourse</vt:lpstr>
      <vt:lpstr>Triratnas Of Jainism</vt:lpstr>
      <vt:lpstr>Historical Background </vt:lpstr>
      <vt:lpstr>          What is Triratna?      </vt:lpstr>
      <vt:lpstr>Samyag Darshan</vt:lpstr>
      <vt:lpstr>Samyag Gyan</vt:lpstr>
      <vt:lpstr>Samyag Charitra</vt:lpstr>
      <vt:lpstr>Slide 7</vt:lpstr>
      <vt:lpstr>Slide 8</vt:lpstr>
      <vt:lpstr>Panch Mahavrat The Five Great Vows</vt:lpstr>
      <vt:lpstr>Ahinsa</vt:lpstr>
      <vt:lpstr>Satya</vt:lpstr>
      <vt:lpstr>Asteya</vt:lpstr>
      <vt:lpstr>Brahmacharya</vt:lpstr>
      <vt:lpstr>Aparigrah</vt:lpstr>
      <vt:lpstr>Thank You…..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Triratna Of Jainism</dc:title>
  <dc:creator>user</dc:creator>
  <cp:lastModifiedBy>user</cp:lastModifiedBy>
  <cp:revision>63</cp:revision>
  <dcterms:created xsi:type="dcterms:W3CDTF">2019-10-01T08:15:06Z</dcterms:created>
  <dcterms:modified xsi:type="dcterms:W3CDTF">2019-10-13T06:50:07Z</dcterms:modified>
</cp:coreProperties>
</file>